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-762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03599" y="589627"/>
            <a:ext cx="7477601" cy="222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algn="ctr">
              <a:lnSpc>
                <a:spcPts val="7545"/>
              </a:lnSpc>
            </a:pPr>
            <a:r>
              <a:rPr lang="en-US" sz="5400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Presupuestos</a:t>
            </a:r>
            <a:r>
              <a:rPr lang="en-US" sz="5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5400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Municipales</a:t>
            </a:r>
            <a:r>
              <a:rPr lang="en-US" sz="5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2024</a:t>
            </a:r>
            <a:endParaRPr lang="en-US" sz="5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90A323-E40B-2657-2ECC-D587300C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4778" y="283102"/>
            <a:ext cx="2035643" cy="10612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63EFE53-9DE5-404A-7C77-288C47F5082B}"/>
              </a:ext>
            </a:extLst>
          </p:cNvPr>
          <p:cNvSpPr txBox="1"/>
          <p:nvPr/>
        </p:nvSpPr>
        <p:spPr>
          <a:xfrm>
            <a:off x="6019800" y="3593068"/>
            <a:ext cx="74776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33 MILLONES DE EUROS</a:t>
            </a:r>
          </a:p>
          <a:p>
            <a:pPr algn="ctr"/>
            <a:r>
              <a:rPr lang="es-ES" sz="4000" b="1" dirty="0"/>
              <a:t>Crece un 4,7%  </a:t>
            </a:r>
          </a:p>
          <a:p>
            <a:pPr algn="ctr"/>
            <a:r>
              <a:rPr lang="es-ES" sz="4000" b="1" dirty="0"/>
              <a:t>Deuda Cero</a:t>
            </a:r>
          </a:p>
          <a:p>
            <a:pPr algn="ctr"/>
            <a:endParaRPr lang="es-ES" sz="4000" b="1" dirty="0"/>
          </a:p>
          <a:p>
            <a:pPr algn="ctr"/>
            <a:r>
              <a:rPr lang="es-ES" sz="3600" b="1" dirty="0"/>
              <a:t>2,6 millones de inversión + casi 3 millones más procedentes de Remanentes</a:t>
            </a:r>
            <a:r>
              <a:rPr lang="es-ES" sz="4000" b="1" dirty="0"/>
              <a:t>  </a:t>
            </a:r>
          </a:p>
          <a:p>
            <a:pPr algn="ctr"/>
            <a:endParaRPr lang="es-ES" sz="4000" b="1" dirty="0"/>
          </a:p>
          <a:p>
            <a:pPr algn="ctr"/>
            <a:endParaRPr lang="es-E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844800" y="1990487"/>
            <a:ext cx="9918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Financiación</a:t>
            </a: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4374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Sostenible</a:t>
            </a: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de la </a:t>
            </a:r>
            <a:r>
              <a:rPr lang="en-US" sz="4374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Inversión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29201"/>
            <a:ext cx="10554414" cy="1860113"/>
          </a:xfrm>
          <a:prstGeom prst="roundRect">
            <a:avLst>
              <a:gd name="adj" fmla="val 53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3136821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3277672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Presupuesto Total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541181" y="3277672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2.600.000 €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045613" y="3751778"/>
            <a:ext cx="10539174" cy="6149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3892629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Aportación Municipal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541181" y="3892629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2.100.000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€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45613" y="4366736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67783" y="4507587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Fondos del Patrimonio Municipal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541181" y="4507587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1.500.000 €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2037993" y="5239226"/>
            <a:ext cx="10554414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estructuración de los fondos del Patrimonio Municipal del Suelo permitirá financiar de manera sostenible una parte importante de estas inversiones, contribuyendo a la mejora de la ciudad sin comprometer el equilibrio presupuestario.</a:t>
            </a:r>
            <a:endParaRPr lang="en-US" sz="175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7EC9C76-03CC-C505-44B9-27714E70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278" y="102703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23556" y="-15569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5" name="Text 2"/>
          <p:cNvSpPr/>
          <p:nvPr/>
        </p:nvSpPr>
        <p:spPr>
          <a:xfrm>
            <a:off x="2567226" y="870347"/>
            <a:ext cx="9053274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288"/>
              </a:lnSpc>
              <a:buNone/>
            </a:pPr>
            <a:r>
              <a:rPr lang="en-US" sz="3431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</a:rPr>
              <a:t>PRESUPUESTOS CONSOLIDADOS 2024</a:t>
            </a:r>
            <a:endParaRPr lang="en-US" sz="3431" dirty="0"/>
          </a:p>
        </p:txBody>
      </p:sp>
      <p:sp>
        <p:nvSpPr>
          <p:cNvPr id="9" name="Text 6"/>
          <p:cNvSpPr/>
          <p:nvPr/>
        </p:nvSpPr>
        <p:spPr>
          <a:xfrm>
            <a:off x="1557754" y="2449235"/>
            <a:ext cx="10203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2567226" y="2394823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11" name="Text 8"/>
          <p:cNvSpPr/>
          <p:nvPr/>
        </p:nvSpPr>
        <p:spPr>
          <a:xfrm>
            <a:off x="2567226" y="2771656"/>
            <a:ext cx="7058144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3" name="Shape 10"/>
          <p:cNvSpPr/>
          <p:nvPr/>
        </p:nvSpPr>
        <p:spPr>
          <a:xfrm>
            <a:off x="-2087721" y="4348480"/>
            <a:ext cx="392073" cy="392073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527155" y="4394478"/>
            <a:ext cx="163116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5" name="Text 12"/>
          <p:cNvSpPr/>
          <p:nvPr/>
        </p:nvSpPr>
        <p:spPr>
          <a:xfrm>
            <a:off x="-2930515" y="4315460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r>
              <a:rPr lang="en-US" sz="171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Fse2</a:t>
            </a:r>
            <a:endParaRPr lang="en-US" sz="1715" dirty="0"/>
          </a:p>
        </p:txBody>
      </p:sp>
      <p:sp>
        <p:nvSpPr>
          <p:cNvPr id="16" name="Text 13"/>
          <p:cNvSpPr/>
          <p:nvPr/>
        </p:nvSpPr>
        <p:spPr>
          <a:xfrm>
            <a:off x="2567226" y="4716899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8" name="Shape 15"/>
          <p:cNvSpPr/>
          <p:nvPr/>
        </p:nvSpPr>
        <p:spPr>
          <a:xfrm>
            <a:off x="-2515395" y="5305246"/>
            <a:ext cx="392073" cy="392073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-2255242" y="5520373"/>
            <a:ext cx="167521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r>
              <a:rPr lang="en-US" sz="2058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058" dirty="0"/>
          </a:p>
        </p:txBody>
      </p:sp>
      <p:sp>
        <p:nvSpPr>
          <p:cNvPr id="20" name="Text 17"/>
          <p:cNvSpPr/>
          <p:nvPr/>
        </p:nvSpPr>
        <p:spPr>
          <a:xfrm>
            <a:off x="2567226" y="6023848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21" name="Text 18"/>
          <p:cNvSpPr/>
          <p:nvPr/>
        </p:nvSpPr>
        <p:spPr>
          <a:xfrm>
            <a:off x="2567226" y="6400681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66D80CA-9A52-48F2-B94D-C87CF9ED7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47" y="1837199"/>
            <a:ext cx="11471354" cy="573168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EB03D56-8C79-F18A-5A29-5EF302FE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774" y="143459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23556" y="-15569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5" name="Text 2"/>
          <p:cNvSpPr/>
          <p:nvPr/>
        </p:nvSpPr>
        <p:spPr>
          <a:xfrm>
            <a:off x="2567226" y="870347"/>
            <a:ext cx="9053274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288"/>
              </a:lnSpc>
              <a:buNone/>
            </a:pPr>
            <a:r>
              <a:rPr lang="en-US" sz="3431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</a:rPr>
              <a:t>PRESUPUESTOS CONSOLIDADOS 2024</a:t>
            </a:r>
            <a:endParaRPr lang="en-US" sz="3431" dirty="0"/>
          </a:p>
        </p:txBody>
      </p:sp>
      <p:sp>
        <p:nvSpPr>
          <p:cNvPr id="9" name="Text 6"/>
          <p:cNvSpPr/>
          <p:nvPr/>
        </p:nvSpPr>
        <p:spPr>
          <a:xfrm>
            <a:off x="1557754" y="2449235"/>
            <a:ext cx="10203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2567226" y="2394823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11" name="Text 8"/>
          <p:cNvSpPr/>
          <p:nvPr/>
        </p:nvSpPr>
        <p:spPr>
          <a:xfrm>
            <a:off x="2567226" y="2771656"/>
            <a:ext cx="7058144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3" name="Shape 10"/>
          <p:cNvSpPr/>
          <p:nvPr/>
        </p:nvSpPr>
        <p:spPr>
          <a:xfrm>
            <a:off x="-2087721" y="4348480"/>
            <a:ext cx="392073" cy="392073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527155" y="4394478"/>
            <a:ext cx="163116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5" name="Text 12"/>
          <p:cNvSpPr/>
          <p:nvPr/>
        </p:nvSpPr>
        <p:spPr>
          <a:xfrm>
            <a:off x="-2930515" y="4315460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r>
              <a:rPr lang="en-US" sz="171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Fse2</a:t>
            </a:r>
            <a:endParaRPr lang="en-US" sz="1715" dirty="0"/>
          </a:p>
        </p:txBody>
      </p:sp>
      <p:sp>
        <p:nvSpPr>
          <p:cNvPr id="16" name="Text 13"/>
          <p:cNvSpPr/>
          <p:nvPr/>
        </p:nvSpPr>
        <p:spPr>
          <a:xfrm>
            <a:off x="2567226" y="4716899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8" name="Shape 15"/>
          <p:cNvSpPr/>
          <p:nvPr/>
        </p:nvSpPr>
        <p:spPr>
          <a:xfrm>
            <a:off x="-2515395" y="5305246"/>
            <a:ext cx="392073" cy="392073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-2255242" y="5520373"/>
            <a:ext cx="167521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r>
              <a:rPr lang="en-US" sz="2058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058" dirty="0"/>
          </a:p>
        </p:txBody>
      </p:sp>
      <p:sp>
        <p:nvSpPr>
          <p:cNvPr id="20" name="Text 17"/>
          <p:cNvSpPr/>
          <p:nvPr/>
        </p:nvSpPr>
        <p:spPr>
          <a:xfrm>
            <a:off x="2567226" y="6023848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21" name="Text 18"/>
          <p:cNvSpPr/>
          <p:nvPr/>
        </p:nvSpPr>
        <p:spPr>
          <a:xfrm>
            <a:off x="2567226" y="6400681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03D575F-48F3-5E1D-29E9-1766CC15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08" y="1933456"/>
            <a:ext cx="10697309" cy="51404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37B58E-2419-2B49-1AAB-4B21902A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774" y="143459"/>
            <a:ext cx="2035643" cy="10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1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50A9ACD-CDE0-F0F5-35C4-E880841F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8229600" cy="82296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23556" y="-15569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  <p:txBody>
          <a:bodyPr/>
          <a:lstStyle/>
          <a:p>
            <a:endParaRPr lang="es-ES" dirty="0"/>
          </a:p>
        </p:txBody>
      </p:sp>
      <p:sp>
        <p:nvSpPr>
          <p:cNvPr id="5" name="Text 2"/>
          <p:cNvSpPr/>
          <p:nvPr/>
        </p:nvSpPr>
        <p:spPr>
          <a:xfrm>
            <a:off x="2567226" y="870347"/>
            <a:ext cx="9053274" cy="625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288"/>
              </a:lnSpc>
              <a:buNone/>
            </a:pPr>
            <a:r>
              <a:rPr lang="en-US" sz="3431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</a:rPr>
              <a:t>INVERSIONES </a:t>
            </a:r>
            <a:endParaRPr lang="en-US" sz="3431" dirty="0"/>
          </a:p>
        </p:txBody>
      </p:sp>
      <p:sp>
        <p:nvSpPr>
          <p:cNvPr id="9" name="Text 6"/>
          <p:cNvSpPr/>
          <p:nvPr/>
        </p:nvSpPr>
        <p:spPr>
          <a:xfrm>
            <a:off x="1557754" y="2449235"/>
            <a:ext cx="10203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2567226" y="2394823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11" name="Text 8"/>
          <p:cNvSpPr/>
          <p:nvPr/>
        </p:nvSpPr>
        <p:spPr>
          <a:xfrm>
            <a:off x="2567226" y="2771656"/>
            <a:ext cx="7058144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4" name="Text 11"/>
          <p:cNvSpPr/>
          <p:nvPr/>
        </p:nvSpPr>
        <p:spPr>
          <a:xfrm>
            <a:off x="1527155" y="4394478"/>
            <a:ext cx="163116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endParaRPr lang="en-US" sz="2058" dirty="0"/>
          </a:p>
        </p:txBody>
      </p:sp>
      <p:sp>
        <p:nvSpPr>
          <p:cNvPr id="15" name="Text 12"/>
          <p:cNvSpPr/>
          <p:nvPr/>
        </p:nvSpPr>
        <p:spPr>
          <a:xfrm>
            <a:off x="-2930515" y="4315460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r>
              <a:rPr lang="en-US" sz="1715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Fs2</a:t>
            </a:r>
            <a:endParaRPr lang="en-US" sz="1715" dirty="0"/>
          </a:p>
        </p:txBody>
      </p:sp>
      <p:sp>
        <p:nvSpPr>
          <p:cNvPr id="16" name="Text 13"/>
          <p:cNvSpPr/>
          <p:nvPr/>
        </p:nvSpPr>
        <p:spPr>
          <a:xfrm>
            <a:off x="2567226" y="4716899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sp>
        <p:nvSpPr>
          <p:cNvPr id="19" name="Text 16"/>
          <p:cNvSpPr/>
          <p:nvPr/>
        </p:nvSpPr>
        <p:spPr>
          <a:xfrm>
            <a:off x="-2255242" y="5520373"/>
            <a:ext cx="167521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3"/>
              </a:lnSpc>
              <a:buNone/>
            </a:pPr>
            <a:r>
              <a:rPr lang="en-US" sz="2058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058" dirty="0"/>
          </a:p>
        </p:txBody>
      </p:sp>
      <p:sp>
        <p:nvSpPr>
          <p:cNvPr id="20" name="Text 17"/>
          <p:cNvSpPr/>
          <p:nvPr/>
        </p:nvSpPr>
        <p:spPr>
          <a:xfrm>
            <a:off x="2567226" y="6023848"/>
            <a:ext cx="2178368" cy="2722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4"/>
              </a:lnSpc>
              <a:buNone/>
            </a:pPr>
            <a:endParaRPr lang="en-US" sz="1715" dirty="0"/>
          </a:p>
        </p:txBody>
      </p:sp>
      <p:sp>
        <p:nvSpPr>
          <p:cNvPr id="21" name="Text 18"/>
          <p:cNvSpPr/>
          <p:nvPr/>
        </p:nvSpPr>
        <p:spPr>
          <a:xfrm>
            <a:off x="2567226" y="6400681"/>
            <a:ext cx="7058144" cy="7843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8"/>
              </a:lnSpc>
              <a:buNone/>
            </a:pPr>
            <a:endParaRPr lang="en-US" sz="1372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92D661-DA25-476E-7C42-11D16ADE4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774" y="143459"/>
            <a:ext cx="2035643" cy="10612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8A3D63-1042-8484-951C-CB81DC392582}"/>
              </a:ext>
            </a:extLst>
          </p:cNvPr>
          <p:cNvSpPr txBox="1"/>
          <p:nvPr/>
        </p:nvSpPr>
        <p:spPr>
          <a:xfrm>
            <a:off x="4890671" y="1638300"/>
            <a:ext cx="8545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 capítulo de Inversiones asciende a </a:t>
            </a:r>
            <a:r>
              <a:rPr lang="es-ES" sz="3200" b="1" dirty="0"/>
              <a:t>2.635.651 </a:t>
            </a:r>
            <a:r>
              <a:rPr lang="es-ES" sz="2800" dirty="0"/>
              <a:t>euros para cubrir proyectos clave de transformación de la ciudad. </a:t>
            </a:r>
          </a:p>
          <a:p>
            <a:endParaRPr lang="es-ES" sz="2800" dirty="0"/>
          </a:p>
          <a:p>
            <a:r>
              <a:rPr lang="es-ES" sz="2800" u="sng" dirty="0"/>
              <a:t>Proyectos de finalización de obras </a:t>
            </a:r>
            <a:r>
              <a:rPr lang="es-ES" sz="2800" dirty="0"/>
              <a:t>y de inicio de la </a:t>
            </a:r>
            <a:r>
              <a:rPr lang="es-ES" sz="2800" b="1" dirty="0"/>
              <a:t>urbanización</a:t>
            </a:r>
            <a:r>
              <a:rPr lang="es-ES" sz="2800" dirty="0"/>
              <a:t> de avenidas y calles, </a:t>
            </a:r>
            <a:r>
              <a:rPr lang="es-ES" sz="2800" b="1" dirty="0"/>
              <a:t>rehabilitación</a:t>
            </a:r>
            <a:r>
              <a:rPr lang="es-ES" sz="2800" dirty="0"/>
              <a:t> de edificios históricos, dotaciones públicas y mejora de las prestaciones al ciudadano. </a:t>
            </a:r>
          </a:p>
          <a:p>
            <a:endParaRPr lang="es-ES" sz="2800" dirty="0"/>
          </a:p>
          <a:p>
            <a:r>
              <a:rPr lang="es-ES" sz="2800" dirty="0"/>
              <a:t>Estos proyectos cuentan con otra serie de actuaciones a cuenta de casi </a:t>
            </a:r>
            <a:r>
              <a:rPr lang="es-ES" sz="2800" b="1" dirty="0"/>
              <a:t>tres millones </a:t>
            </a:r>
            <a:r>
              <a:rPr lang="es-ES" sz="2800" dirty="0"/>
              <a:t>de euros procedentes de los Remanentes.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1710173-4107-60E7-5F6B-720280064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8" y="-15569"/>
            <a:ext cx="4607577" cy="82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5146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Rehabilitación del Palacio Consistorial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9563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Restauración de Fachadas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112181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rehabilitación del Palacio Consistorial, que alberga las oficinas del Ayuntamiento, incluye la restauración integral de sus fachadas, con el objetivo de preservar y resaltar el valor arquitectónico de este emblemático edificio.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195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Mejoras Interiores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764994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Además de la restauración de las fachadas, el proyecto contempla la modernización de los espacios interiores del Palacio, con la implementación de mejoras en la iluminación, la accesibilidad y la eficiencia energética.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1956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Puesta en Valor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764994"/>
            <a:ext cx="315634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Una vez finalizadas las obras, el Palacio Consistorial se convertirá en un punto de referencia para la ciudad, con un aspecto renovado y más acorde a su importancia histórica y administrativa.</a:t>
            </a:r>
            <a:endParaRPr lang="en-US" sz="175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2FCA5FA-B913-E399-C67E-2F9B7D01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678" y="165393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3914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36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Final de las </a:t>
            </a:r>
            <a:r>
              <a:rPr lang="en-US" sz="3600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obras</a:t>
            </a:r>
            <a:r>
              <a:rPr lang="en-US" sz="36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Avenida de la </a:t>
            </a:r>
            <a:r>
              <a:rPr lang="en-US" sz="3600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Constitución</a:t>
            </a:r>
            <a:r>
              <a:rPr lang="en-US" sz="36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3600" b="1" dirty="0" err="1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reurbanización</a:t>
            </a:r>
            <a:r>
              <a:rPr lang="en-US" sz="36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de la Calle Telarete y Adyacentes</a:t>
            </a:r>
            <a:endParaRPr lang="en-US" sz="3600" dirty="0"/>
          </a:p>
        </p:txBody>
      </p:sp>
      <p:sp>
        <p:nvSpPr>
          <p:cNvPr id="6" name="Shape 3"/>
          <p:cNvSpPr/>
          <p:nvPr/>
        </p:nvSpPr>
        <p:spPr>
          <a:xfrm>
            <a:off x="833199" y="27110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8103" y="2752725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71105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Mejora de Infraestructuras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538657"/>
            <a:ext cx="382000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reurbanización de la calle Telarete y las calles adyacentes contempla la renovación de las infraestructuras de servicios públicos, como el saneamiento, el alumbrado y la red de telecomunicaciones.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27110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43456" y="2752725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271105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Espacio Público Atractivo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538657"/>
            <a:ext cx="382000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proyecto también incluye la creación de un espacio público más amigable y funcional, con la instalación de mobiliario urbano, la incorporación de zonas verdes y la mejora de la accesibilidad peatonal.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60102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6312" y="6051947"/>
            <a:ext cx="2137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6010275"/>
            <a:ext cx="38144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Revitalización</a:t>
            </a: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Comercial</a:t>
            </a: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/ Final </a:t>
            </a: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obras</a:t>
            </a: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Avda </a:t>
            </a: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Constitución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490692"/>
            <a:ext cx="858428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Estas intervenciones en el espacio público, junto con la mejora de las fachadas y los accesos a los locales comerciales, contribuirán a revitalizar la actividad económica y comercial de la zona.</a:t>
            </a:r>
            <a:endParaRPr lang="en-US" sz="175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3C0B9DB-5C9B-3B4D-7209-4C97023F8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078" y="104354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401967" y="568881"/>
            <a:ext cx="9826466" cy="1293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0"/>
              </a:lnSpc>
              <a:buNone/>
            </a:pPr>
            <a:r>
              <a:rPr lang="en-US" sz="4072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Acondicionamiento de la Plaza de las Malvas</a:t>
            </a:r>
            <a:endParaRPr lang="en-US" sz="4072" dirty="0"/>
          </a:p>
        </p:txBody>
      </p:sp>
      <p:sp>
        <p:nvSpPr>
          <p:cNvPr id="5" name="Shape 3"/>
          <p:cNvSpPr/>
          <p:nvPr/>
        </p:nvSpPr>
        <p:spPr>
          <a:xfrm>
            <a:off x="2401967" y="2275642"/>
            <a:ext cx="4809887" cy="2751415"/>
          </a:xfrm>
          <a:prstGeom prst="roundRect">
            <a:avLst>
              <a:gd name="adj" fmla="val 338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616398" y="2490073"/>
            <a:ext cx="4381024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Renovación de Infraestructuras</a:t>
            </a:r>
            <a:endParaRPr lang="en-US" sz="2036" dirty="0"/>
          </a:p>
        </p:txBody>
      </p:sp>
      <p:sp>
        <p:nvSpPr>
          <p:cNvPr id="7" name="Text 5"/>
          <p:cNvSpPr/>
          <p:nvPr/>
        </p:nvSpPr>
        <p:spPr>
          <a:xfrm>
            <a:off x="2616398" y="3260646"/>
            <a:ext cx="4381024" cy="155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3"/>
              </a:lnSpc>
              <a:buNone/>
            </a:pPr>
            <a:r>
              <a:rPr lang="en-US" sz="1629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proyecto de acondicionamiento de la Plaza de las Malvas contempla la renovación de las redes de servicios públicos, como el abastecimiento de agua, el saneamiento y el alumbrado público.</a:t>
            </a:r>
            <a:endParaRPr lang="en-US" sz="1629" dirty="0"/>
          </a:p>
        </p:txBody>
      </p:sp>
      <p:sp>
        <p:nvSpPr>
          <p:cNvPr id="8" name="Shape 6"/>
          <p:cNvSpPr/>
          <p:nvPr/>
        </p:nvSpPr>
        <p:spPr>
          <a:xfrm>
            <a:off x="7418665" y="2275642"/>
            <a:ext cx="4809887" cy="2751415"/>
          </a:xfrm>
          <a:prstGeom prst="roundRect">
            <a:avLst>
              <a:gd name="adj" fmla="val 338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33097" y="2490073"/>
            <a:ext cx="3733086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Mejora de la Accesibilidad</a:t>
            </a:r>
            <a:endParaRPr lang="en-US" sz="2036" dirty="0"/>
          </a:p>
        </p:txBody>
      </p:sp>
      <p:sp>
        <p:nvSpPr>
          <p:cNvPr id="10" name="Text 8"/>
          <p:cNvSpPr/>
          <p:nvPr/>
        </p:nvSpPr>
        <p:spPr>
          <a:xfrm>
            <a:off x="7633097" y="2937391"/>
            <a:ext cx="4381024" cy="1241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3"/>
              </a:lnSpc>
              <a:buNone/>
            </a:pPr>
            <a:r>
              <a:rPr lang="en-US" sz="1629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Además, se implementarán soluciones para mejorar la accesibilidad y la movilidad peatonal en la plaza, con la creación de nuevos itinerarios y la adaptación de los desniveles.</a:t>
            </a:r>
            <a:endParaRPr lang="en-US" sz="1629" dirty="0"/>
          </a:p>
        </p:txBody>
      </p:sp>
      <p:sp>
        <p:nvSpPr>
          <p:cNvPr id="11" name="Shape 9"/>
          <p:cNvSpPr/>
          <p:nvPr/>
        </p:nvSpPr>
        <p:spPr>
          <a:xfrm>
            <a:off x="2401967" y="5233868"/>
            <a:ext cx="4809887" cy="2428161"/>
          </a:xfrm>
          <a:prstGeom prst="roundRect">
            <a:avLst>
              <a:gd name="adj" fmla="val 383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616398" y="5448300"/>
            <a:ext cx="4141470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Recuperación del Patrimonio</a:t>
            </a:r>
            <a:endParaRPr lang="en-US" sz="2036" dirty="0"/>
          </a:p>
        </p:txBody>
      </p:sp>
      <p:sp>
        <p:nvSpPr>
          <p:cNvPr id="13" name="Text 11"/>
          <p:cNvSpPr/>
          <p:nvPr/>
        </p:nvSpPr>
        <p:spPr>
          <a:xfrm>
            <a:off x="2616398" y="5895618"/>
            <a:ext cx="4381024" cy="1241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3"/>
              </a:lnSpc>
              <a:buNone/>
            </a:pPr>
            <a:r>
              <a:rPr lang="en-US" sz="1629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acondicionamiento de la Plaza de las Malvas también incluye la recuperación y puesta en valor del patrimonio histórico y arquitectónico de los edificios que la rodean.</a:t>
            </a:r>
            <a:endParaRPr lang="en-US" sz="1629" dirty="0"/>
          </a:p>
        </p:txBody>
      </p:sp>
      <p:sp>
        <p:nvSpPr>
          <p:cNvPr id="14" name="Shape 12"/>
          <p:cNvSpPr/>
          <p:nvPr/>
        </p:nvSpPr>
        <p:spPr>
          <a:xfrm>
            <a:off x="7418665" y="5233868"/>
            <a:ext cx="4809887" cy="2428161"/>
          </a:xfrm>
          <a:prstGeom prst="roundRect">
            <a:avLst>
              <a:gd name="adj" fmla="val 383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33097" y="5448300"/>
            <a:ext cx="4076105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Espacios Públicos Atractivos</a:t>
            </a:r>
            <a:endParaRPr lang="en-US" sz="2036" dirty="0"/>
          </a:p>
        </p:txBody>
      </p:sp>
      <p:sp>
        <p:nvSpPr>
          <p:cNvPr id="16" name="Text 14"/>
          <p:cNvSpPr/>
          <p:nvPr/>
        </p:nvSpPr>
        <p:spPr>
          <a:xfrm>
            <a:off x="7633097" y="5895618"/>
            <a:ext cx="4381024" cy="15519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3"/>
              </a:lnSpc>
              <a:buNone/>
            </a:pPr>
            <a:r>
              <a:rPr lang="en-US" sz="1629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Finalmente, se prevé la creación de nuevos espacios públicos ajardinados y la instalación de mobiliario urbano que contribuya a mejorar la imagen y la funcionalidad de esta emblemática plaza.</a:t>
            </a:r>
            <a:endParaRPr lang="en-US" sz="1629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6F79FAD-CDED-6CD1-0629-F6E03897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595" y="154098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02794"/>
            <a:ext cx="87802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Otras Inversiones Relevantes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4150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319105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Consultorio Médico de La Encina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493895"/>
            <a:ext cx="2388632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renovación del consultorio médico de La Encina mejorará la calidad de los servicios de salud y el bienestar de los vecinos de esta zona.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54150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31910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Museo de </a:t>
            </a: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Villena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146709"/>
            <a:ext cx="2388632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mejora y ampliación del museo de la ciudad permitirá preservar y difundir el rico patrimonio cultural e histórico de la localidad.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54150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31910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Instalación de Ascensor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146709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instalación de un ascensor en el pabellón cubierto facilitará el acceso a este espacio deportivo y cultural.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541508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319105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Parque de la Pirámide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146709"/>
            <a:ext cx="238875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arreglo del Parque de la Pirámide ofrecerá a los ciudadanos un espacio verde de calidad para el ocio y la recreación.</a:t>
            </a:r>
            <a:endParaRPr lang="en-US" sz="175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9181F5A-44C4-3929-D1FB-5DBB640AB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5578" y="174458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0981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Proyectos Futuros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48533"/>
            <a:ext cx="3518059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60163" y="377047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Salón de Ensayos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0163" y="4250888"/>
            <a:ext cx="307371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construcción de un nuevo salón de ensayos para la Banda Municipal mejorará las condiciones de trabajo y los espacios de creación musical.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052" y="2548533"/>
            <a:ext cx="3518178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8222" y="3770471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Reurbanización del Barrio La </a:t>
            </a:r>
            <a:r>
              <a:rPr lang="en-US" sz="2187" b="1" dirty="0" err="1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Morenica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8222" y="4598075"/>
            <a:ext cx="307383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La reurbanización del barrio de la Morenica, en torno al cuartel de la Guardia Civil, buscará integrar mejor esta zona en el conjunto de la ciudad.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229" y="2548533"/>
            <a:ext cx="3518178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770471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Acondicionamiento del Mercado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598075"/>
            <a:ext cx="307383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acondicionamiento del Mercado Municipal, con mejoras en sus instalaciones y en la gestión de los puestos, fomentará el comercio local y la actividad comunitaria.</a:t>
            </a:r>
            <a:endParaRPr lang="en-US" sz="175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3964561-FAFB-7448-C0F5-0F346834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5578" y="174458"/>
            <a:ext cx="2035643" cy="1061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767</Words>
  <Application>Microsoft Office PowerPoint</Application>
  <PresentationFormat>Personalizado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Overpass</vt:lpstr>
      <vt:lpstr>Syne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 Cerdan</cp:lastModifiedBy>
  <cp:revision>4</cp:revision>
  <dcterms:created xsi:type="dcterms:W3CDTF">2024-06-04T14:25:05Z</dcterms:created>
  <dcterms:modified xsi:type="dcterms:W3CDTF">2024-06-04T15:26:10Z</dcterms:modified>
</cp:coreProperties>
</file>